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64" r:id="rId4"/>
    <p:sldId id="267" r:id="rId5"/>
    <p:sldId id="271" r:id="rId6"/>
    <p:sldId id="268" r:id="rId7"/>
    <p:sldId id="265" r:id="rId8"/>
    <p:sldId id="266" r:id="rId9"/>
    <p:sldId id="27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ocuments\2015-2016\semanas%20epidemiologicas%202016\semana%2013-16\base%20flu%20semana%2013-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bernal.SALUDBCS\Documents\ARCHIVOS%202016\INFORMACION%20SEMANAL%20Y%20MENSUAL\semana%2013-2016\dengue%20semana%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 CURVA EPIDEMICA SEMANAL DE LA INFLUENZA, SEGÚN RESULTADOS. 2015-2016</a:t>
            </a:r>
          </a:p>
        </c:rich>
      </c:tx>
      <c:layout>
        <c:manualLayout>
          <c:xMode val="edge"/>
          <c:yMode val="edge"/>
          <c:x val="0.18988899755008226"/>
          <c:y val="5.0241561182718622E-2"/>
        </c:manualLayout>
      </c:layout>
      <c:overlay val="1"/>
    </c:title>
    <c:plotArea>
      <c:layout>
        <c:manualLayout>
          <c:layoutTarget val="inner"/>
          <c:xMode val="edge"/>
          <c:yMode val="edge"/>
          <c:x val="7.1277754813298816E-2"/>
          <c:y val="4.3671206564329275E-2"/>
          <c:w val="0.91670050846717166"/>
          <c:h val="0.7849335569808078"/>
        </c:manualLayout>
      </c:layout>
      <c:barChart>
        <c:barDir val="col"/>
        <c:grouping val="clustered"/>
        <c:ser>
          <c:idx val="0"/>
          <c:order val="0"/>
          <c:tx>
            <c:strRef>
              <c:f>grafica!$E$2</c:f>
              <c:strCache>
                <c:ptCount val="1"/>
                <c:pt idx="0">
                  <c:v>probables 722</c:v>
                </c:pt>
              </c:strCache>
            </c:strRef>
          </c:tx>
          <c:cat>
            <c:strRef>
              <c:f>grafica!$D$3:$D$30</c:f>
              <c:strCache>
                <c:ptCount val="28"/>
                <c:pt idx="0">
                  <c:v>00-39</c:v>
                </c:pt>
                <c:pt idx="1">
                  <c:v>00-40</c:v>
                </c:pt>
                <c:pt idx="2">
                  <c:v>00-41</c:v>
                </c:pt>
                <c:pt idx="3">
                  <c:v>00-42</c:v>
                </c:pt>
                <c:pt idx="4">
                  <c:v>00-43</c:v>
                </c:pt>
                <c:pt idx="5">
                  <c:v>00-44</c:v>
                </c:pt>
                <c:pt idx="6">
                  <c:v>00-45</c:v>
                </c:pt>
                <c:pt idx="7">
                  <c:v>00-46</c:v>
                </c:pt>
                <c:pt idx="8">
                  <c:v>00-47</c:v>
                </c:pt>
                <c:pt idx="9">
                  <c:v>00-48</c:v>
                </c:pt>
                <c:pt idx="10">
                  <c:v>00-49</c:v>
                </c:pt>
                <c:pt idx="11">
                  <c:v>00-50</c:v>
                </c:pt>
                <c:pt idx="12">
                  <c:v>00-51</c:v>
                </c:pt>
                <c:pt idx="13">
                  <c:v>00-52</c:v>
                </c:pt>
                <c:pt idx="14">
                  <c:v>00-1</c:v>
                </c:pt>
                <c:pt idx="15">
                  <c:v>00-2</c:v>
                </c:pt>
                <c:pt idx="16">
                  <c:v>00-3</c:v>
                </c:pt>
                <c:pt idx="17">
                  <c:v>00-4</c:v>
                </c:pt>
                <c:pt idx="18">
                  <c:v>00-5</c:v>
                </c:pt>
                <c:pt idx="19">
                  <c:v>00-6</c:v>
                </c:pt>
                <c:pt idx="20">
                  <c:v>00-7</c:v>
                </c:pt>
                <c:pt idx="21">
                  <c:v>00-8</c:v>
                </c:pt>
                <c:pt idx="22">
                  <c:v>00-9</c:v>
                </c:pt>
                <c:pt idx="23">
                  <c:v>00-10</c:v>
                </c:pt>
                <c:pt idx="24">
                  <c:v>00-11</c:v>
                </c:pt>
                <c:pt idx="25">
                  <c:v>00-12</c:v>
                </c:pt>
                <c:pt idx="26">
                  <c:v>00-13</c:v>
                </c:pt>
                <c:pt idx="27">
                  <c:v>00-14</c:v>
                </c:pt>
              </c:strCache>
            </c:strRef>
          </c:cat>
          <c:val>
            <c:numRef>
              <c:f>grafica!$E$3:$E$30</c:f>
              <c:numCache>
                <c:formatCode>General</c:formatCode>
                <c:ptCount val="28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9</c:v>
                </c:pt>
                <c:pt idx="4">
                  <c:v>5</c:v>
                </c:pt>
                <c:pt idx="5">
                  <c:v>7</c:v>
                </c:pt>
                <c:pt idx="6">
                  <c:v>4</c:v>
                </c:pt>
                <c:pt idx="7">
                  <c:v>5</c:v>
                </c:pt>
                <c:pt idx="8">
                  <c:v>5</c:v>
                </c:pt>
                <c:pt idx="9">
                  <c:v>7</c:v>
                </c:pt>
                <c:pt idx="10">
                  <c:v>8</c:v>
                </c:pt>
                <c:pt idx="11">
                  <c:v>6</c:v>
                </c:pt>
                <c:pt idx="12">
                  <c:v>1</c:v>
                </c:pt>
                <c:pt idx="13">
                  <c:v>4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4</c:v>
                </c:pt>
                <c:pt idx="18">
                  <c:v>24</c:v>
                </c:pt>
                <c:pt idx="19">
                  <c:v>21</c:v>
                </c:pt>
                <c:pt idx="20">
                  <c:v>52</c:v>
                </c:pt>
                <c:pt idx="21">
                  <c:v>67</c:v>
                </c:pt>
                <c:pt idx="22">
                  <c:v>99</c:v>
                </c:pt>
                <c:pt idx="23">
                  <c:v>157</c:v>
                </c:pt>
                <c:pt idx="24">
                  <c:v>121</c:v>
                </c:pt>
                <c:pt idx="25">
                  <c:v>55</c:v>
                </c:pt>
                <c:pt idx="26">
                  <c:v>54</c:v>
                </c:pt>
                <c:pt idx="27">
                  <c:v>28</c:v>
                </c:pt>
              </c:numCache>
            </c:numRef>
          </c:val>
        </c:ser>
        <c:axId val="35515008"/>
        <c:axId val="54739712"/>
      </c:barChart>
      <c:lineChart>
        <c:grouping val="standard"/>
        <c:ser>
          <c:idx val="1"/>
          <c:order val="1"/>
          <c:tx>
            <c:strRef>
              <c:f>grafica!$F$2</c:f>
              <c:strCache>
                <c:ptCount val="1"/>
                <c:pt idx="0">
                  <c:v>confirmados 196</c:v>
                </c:pt>
              </c:strCache>
            </c:strRef>
          </c:tx>
          <c:cat>
            <c:strRef>
              <c:f>grafica!$D$3:$D$30</c:f>
              <c:strCache>
                <c:ptCount val="28"/>
                <c:pt idx="0">
                  <c:v>00-39</c:v>
                </c:pt>
                <c:pt idx="1">
                  <c:v>00-40</c:v>
                </c:pt>
                <c:pt idx="2">
                  <c:v>00-41</c:v>
                </c:pt>
                <c:pt idx="3">
                  <c:v>00-42</c:v>
                </c:pt>
                <c:pt idx="4">
                  <c:v>00-43</c:v>
                </c:pt>
                <c:pt idx="5">
                  <c:v>00-44</c:v>
                </c:pt>
                <c:pt idx="6">
                  <c:v>00-45</c:v>
                </c:pt>
                <c:pt idx="7">
                  <c:v>00-46</c:v>
                </c:pt>
                <c:pt idx="8">
                  <c:v>00-47</c:v>
                </c:pt>
                <c:pt idx="9">
                  <c:v>00-48</c:v>
                </c:pt>
                <c:pt idx="10">
                  <c:v>00-49</c:v>
                </c:pt>
                <c:pt idx="11">
                  <c:v>00-50</c:v>
                </c:pt>
                <c:pt idx="12">
                  <c:v>00-51</c:v>
                </c:pt>
                <c:pt idx="13">
                  <c:v>00-52</c:v>
                </c:pt>
                <c:pt idx="14">
                  <c:v>00-1</c:v>
                </c:pt>
                <c:pt idx="15">
                  <c:v>00-2</c:v>
                </c:pt>
                <c:pt idx="16">
                  <c:v>00-3</c:v>
                </c:pt>
                <c:pt idx="17">
                  <c:v>00-4</c:v>
                </c:pt>
                <c:pt idx="18">
                  <c:v>00-5</c:v>
                </c:pt>
                <c:pt idx="19">
                  <c:v>00-6</c:v>
                </c:pt>
                <c:pt idx="20">
                  <c:v>00-7</c:v>
                </c:pt>
                <c:pt idx="21">
                  <c:v>00-8</c:v>
                </c:pt>
                <c:pt idx="22">
                  <c:v>00-9</c:v>
                </c:pt>
                <c:pt idx="23">
                  <c:v>00-10</c:v>
                </c:pt>
                <c:pt idx="24">
                  <c:v>00-11</c:v>
                </c:pt>
                <c:pt idx="25">
                  <c:v>00-12</c:v>
                </c:pt>
                <c:pt idx="26">
                  <c:v>00-13</c:v>
                </c:pt>
                <c:pt idx="27">
                  <c:v>00-14</c:v>
                </c:pt>
              </c:strCache>
            </c:strRef>
          </c:cat>
          <c:val>
            <c:numRef>
              <c:f>grafica!$F$3:$F$30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3</c:v>
                </c:pt>
                <c:pt idx="19">
                  <c:v>2</c:v>
                </c:pt>
                <c:pt idx="20">
                  <c:v>18</c:v>
                </c:pt>
                <c:pt idx="21">
                  <c:v>21</c:v>
                </c:pt>
                <c:pt idx="22">
                  <c:v>39</c:v>
                </c:pt>
                <c:pt idx="23">
                  <c:v>57</c:v>
                </c:pt>
                <c:pt idx="24">
                  <c:v>52</c:v>
                </c:pt>
                <c:pt idx="25">
                  <c:v>15</c:v>
                </c:pt>
                <c:pt idx="26">
                  <c:v>18</c:v>
                </c:pt>
                <c:pt idx="27">
                  <c:v>2</c:v>
                </c:pt>
              </c:numCache>
            </c:numRef>
          </c:val>
        </c:ser>
        <c:marker val="1"/>
        <c:axId val="35515008"/>
        <c:axId val="54739712"/>
      </c:lineChart>
      <c:catAx>
        <c:axId val="35515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 dirty="0"/>
                  <a:t>semanas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54739712"/>
        <c:crosses val="autoZero"/>
        <c:auto val="1"/>
        <c:lblAlgn val="ctr"/>
        <c:lblOffset val="100"/>
      </c:catAx>
      <c:valAx>
        <c:axId val="5473971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 dirty="0"/>
                  <a:t>casos</a:t>
                </a:r>
              </a:p>
            </c:rich>
          </c:tx>
          <c:layout>
            <c:manualLayout>
              <c:xMode val="edge"/>
              <c:yMode val="edge"/>
              <c:x val="1.4200785721247083E-3"/>
              <c:y val="0.31642780369821732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900"/>
            </a:pPr>
            <a:endParaRPr lang="es-MX"/>
          </a:p>
        </c:txPr>
        <c:crossAx val="35515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598247082110894"/>
          <c:y val="0.22087206690922193"/>
          <c:w val="0.16778529444382845"/>
          <c:h val="0.13977135372858718"/>
        </c:manualLayout>
      </c:layout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  CASOS  DE FLU MUESTREADOS Y  CONFIRMADOS POR MUNICIPIO. 2016</a:t>
            </a:r>
          </a:p>
        </c:rich>
      </c:tx>
      <c:layout>
        <c:manualLayout>
          <c:xMode val="edge"/>
          <c:yMode val="edge"/>
          <c:x val="0.16907329276937424"/>
          <c:y val="9.2592592592592657E-3"/>
        </c:manualLayout>
      </c:layout>
      <c:overlay val="1"/>
    </c:title>
    <c:plotArea>
      <c:layout>
        <c:manualLayout>
          <c:layoutTarget val="inner"/>
          <c:xMode val="edge"/>
          <c:yMode val="edge"/>
          <c:x val="8.7700184067008483E-2"/>
          <c:y val="7.4548702245552628E-2"/>
          <c:w val="0.90599861410711602"/>
          <c:h val="0.76754957713619176"/>
        </c:manualLayout>
      </c:layout>
      <c:barChart>
        <c:barDir val="col"/>
        <c:grouping val="clustered"/>
        <c:ser>
          <c:idx val="0"/>
          <c:order val="0"/>
          <c:tx>
            <c:strRef>
              <c:f>Hoja1!$F$6</c:f>
              <c:strCache>
                <c:ptCount val="1"/>
                <c:pt idx="0">
                  <c:v>CASOS IRAG/ETI 474*</c:v>
                </c:pt>
              </c:strCache>
            </c:strRef>
          </c:tx>
          <c:cat>
            <c:strRef>
              <c:f>Hoja1!$D$7:$E$13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VISITAS</c:v>
                </c:pt>
              </c:strCache>
            </c:strRef>
          </c:cat>
          <c:val>
            <c:numRef>
              <c:f>Hoja1!$F$7:$F$13</c:f>
              <c:numCache>
                <c:formatCode>General</c:formatCode>
                <c:ptCount val="7"/>
                <c:pt idx="0">
                  <c:v>65</c:v>
                </c:pt>
                <c:pt idx="1">
                  <c:v>10</c:v>
                </c:pt>
                <c:pt idx="2">
                  <c:v>10</c:v>
                </c:pt>
                <c:pt idx="3">
                  <c:v>232</c:v>
                </c:pt>
                <c:pt idx="4">
                  <c:v>80</c:v>
                </c:pt>
                <c:pt idx="5">
                  <c:v>75</c:v>
                </c:pt>
                <c:pt idx="6">
                  <c:v>2</c:v>
                </c:pt>
              </c:numCache>
            </c:numRef>
          </c:val>
        </c:ser>
        <c:ser>
          <c:idx val="1"/>
          <c:order val="1"/>
          <c:tx>
            <c:strRef>
              <c:f>Hoja1!$G$6</c:f>
              <c:strCache>
                <c:ptCount val="1"/>
              </c:strCache>
            </c:strRef>
          </c:tx>
          <c:cat>
            <c:strRef>
              <c:f>Hoja1!$D$7:$E$13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VISITAS</c:v>
                </c:pt>
              </c:strCache>
            </c:strRef>
          </c:cat>
          <c:val>
            <c:numRef>
              <c:f>Hoja1!$G$7:$G$13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Hoja1!$H$6</c:f>
              <c:strCache>
                <c:ptCount val="1"/>
                <c:pt idx="0">
                  <c:v>CONFIRMADOS 196</c:v>
                </c:pt>
              </c:strCache>
            </c:strRef>
          </c:tx>
          <c:cat>
            <c:strRef>
              <c:f>Hoja1!$D$7:$E$13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VISITAS</c:v>
                </c:pt>
              </c:strCache>
            </c:strRef>
          </c:cat>
          <c:val>
            <c:numRef>
              <c:f>Hoja1!$H$7:$H$13</c:f>
              <c:numCache>
                <c:formatCode>General</c:formatCode>
                <c:ptCount val="7"/>
                <c:pt idx="0">
                  <c:v>23</c:v>
                </c:pt>
                <c:pt idx="1">
                  <c:v>4</c:v>
                </c:pt>
                <c:pt idx="2">
                  <c:v>3</c:v>
                </c:pt>
                <c:pt idx="3">
                  <c:v>100</c:v>
                </c:pt>
                <c:pt idx="4">
                  <c:v>47</c:v>
                </c:pt>
                <c:pt idx="5">
                  <c:v>30</c:v>
                </c:pt>
                <c:pt idx="6">
                  <c:v>1</c:v>
                </c:pt>
              </c:numCache>
            </c:numRef>
          </c:val>
        </c:ser>
        <c:ser>
          <c:idx val="3"/>
          <c:order val="3"/>
          <c:tx>
            <c:strRef>
              <c:f>Hoja1!$I$6</c:f>
              <c:strCache>
                <c:ptCount val="1"/>
              </c:strCache>
            </c:strRef>
          </c:tx>
          <c:cat>
            <c:strRef>
              <c:f>Hoja1!$D$7:$E$13</c:f>
              <c:strCache>
                <c:ptCount val="7"/>
                <c:pt idx="0">
                  <c:v>COMONDU</c:v>
                </c:pt>
                <c:pt idx="1">
                  <c:v>LORETO</c:v>
                </c:pt>
                <c:pt idx="2">
                  <c:v>MULEGE</c:v>
                </c:pt>
                <c:pt idx="3">
                  <c:v>LA  PAZ</c:v>
                </c:pt>
                <c:pt idx="4">
                  <c:v>SAN JOSE DEL CABO</c:v>
                </c:pt>
                <c:pt idx="5">
                  <c:v>CABO SAN LUCAS</c:v>
                </c:pt>
                <c:pt idx="6">
                  <c:v>VISITAS</c:v>
                </c:pt>
              </c:strCache>
            </c:strRef>
          </c:cat>
          <c:val>
            <c:numRef>
              <c:f>Hoja1!$I$7:$I$13</c:f>
              <c:numCache>
                <c:formatCode>General</c:formatCode>
                <c:ptCount val="7"/>
              </c:numCache>
            </c:numRef>
          </c:val>
        </c:ser>
        <c:axId val="59520512"/>
        <c:axId val="59522432"/>
      </c:barChart>
      <c:catAx>
        <c:axId val="595205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800"/>
                </a:pPr>
                <a:r>
                  <a:rPr lang="en-US" sz="800" dirty="0"/>
                  <a:t>MUNICIPIO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800"/>
            </a:pPr>
            <a:endParaRPr lang="es-MX"/>
          </a:p>
        </c:txPr>
        <c:crossAx val="59522432"/>
        <c:crosses val="autoZero"/>
        <c:auto val="1"/>
        <c:lblAlgn val="ctr"/>
        <c:lblOffset val="100"/>
      </c:catAx>
      <c:valAx>
        <c:axId val="59522432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 sz="800"/>
                </a:pPr>
                <a:r>
                  <a:rPr lang="en-US" sz="800" dirty="0"/>
                  <a:t>CASOS</a:t>
                </a:r>
              </a:p>
            </c:rich>
          </c:tx>
          <c:layout>
            <c:manualLayout>
              <c:xMode val="edge"/>
              <c:yMode val="edge"/>
              <c:x val="5.4732485853311132E-4"/>
              <c:y val="0.30797608632254336"/>
            </c:manualLayout>
          </c:layout>
        </c:title>
        <c:numFmt formatCode="General" sourceLinked="1"/>
        <c:tickLblPos val="nextTo"/>
        <c:crossAx val="59520512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13846982937448959"/>
          <c:y val="0.28626932050160386"/>
          <c:w val="0.22075767672870888"/>
          <c:h val="0.16743438320209986"/>
        </c:manualLayout>
      </c:layout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000" dirty="0"/>
              <a:t>BCS. CURVA EPIDEMICA SEMANAL DEL DENGUE SEGÚN RESULTADOS 2016</a:t>
            </a:r>
          </a:p>
        </c:rich>
      </c:tx>
      <c:layout>
        <c:manualLayout>
          <c:xMode val="edge"/>
          <c:yMode val="edge"/>
          <c:x val="0.20145347869033978"/>
          <c:y val="4.706700819024137E-3"/>
        </c:manualLayout>
      </c:layout>
      <c:overlay val="1"/>
    </c:title>
    <c:plotArea>
      <c:layout>
        <c:manualLayout>
          <c:layoutTarget val="inner"/>
          <c:xMode val="edge"/>
          <c:yMode val="edge"/>
          <c:x val="7.722057835699947E-2"/>
          <c:y val="6.5289442986293383E-2"/>
          <c:w val="0.90354078472334198"/>
          <c:h val="0.79015664443218481"/>
        </c:manualLayout>
      </c:layout>
      <c:barChart>
        <c:barDir val="col"/>
        <c:grouping val="clustered"/>
        <c:ser>
          <c:idx val="1"/>
          <c:order val="0"/>
          <c:tx>
            <c:strRef>
              <c:f>GRAFICA!$B$3</c:f>
              <c:strCache>
                <c:ptCount val="1"/>
                <c:pt idx="0">
                  <c:v>Casos de FHD confirmados        0</c:v>
                </c:pt>
              </c:strCache>
            </c:strRef>
          </c:tx>
          <c:val>
            <c:numRef>
              <c:f>GRAFICA!$C$3:$Q$3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</c:ser>
        <c:ser>
          <c:idx val="3"/>
          <c:order val="2"/>
          <c:tx>
            <c:strRef>
              <c:f>GRAFICA!$B$5</c:f>
              <c:strCache>
                <c:ptCount val="1"/>
                <c:pt idx="0">
                  <c:v>Casos probables                       341</c:v>
                </c:pt>
              </c:strCache>
            </c:strRef>
          </c:tx>
          <c:val>
            <c:numRef>
              <c:f>GRAFICA!$C$5:$Q$5</c:f>
              <c:numCache>
                <c:formatCode>General</c:formatCode>
                <c:ptCount val="15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7</c:v>
                </c:pt>
                <c:pt idx="4">
                  <c:v>14</c:v>
                </c:pt>
                <c:pt idx="5">
                  <c:v>21</c:v>
                </c:pt>
                <c:pt idx="6">
                  <c:v>26</c:v>
                </c:pt>
                <c:pt idx="7">
                  <c:v>34</c:v>
                </c:pt>
                <c:pt idx="8">
                  <c:v>40</c:v>
                </c:pt>
                <c:pt idx="9">
                  <c:v>47</c:v>
                </c:pt>
                <c:pt idx="10">
                  <c:v>32</c:v>
                </c:pt>
                <c:pt idx="11">
                  <c:v>12</c:v>
                </c:pt>
                <c:pt idx="12">
                  <c:v>22</c:v>
                </c:pt>
                <c:pt idx="13">
                  <c:v>17</c:v>
                </c:pt>
                <c:pt idx="14">
                  <c:v>3</c:v>
                </c:pt>
              </c:numCache>
            </c:numRef>
          </c:val>
        </c:ser>
        <c:axId val="57479936"/>
        <c:axId val="57481856"/>
      </c:barChart>
      <c:lineChart>
        <c:grouping val="standard"/>
        <c:ser>
          <c:idx val="2"/>
          <c:order val="1"/>
          <c:tx>
            <c:strRef>
              <c:f>GRAFICA!$B$4</c:f>
              <c:strCache>
                <c:ptCount val="1"/>
                <c:pt idx="0">
                  <c:v>Casos de FD confirmados         35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dLbls>
            <c:spPr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c:spPr>
            <c:dLblPos val="t"/>
            <c:showVal val="1"/>
          </c:dLbls>
          <c:val>
            <c:numRef>
              <c:f>GRAFICA!$C$4:$Q$4</c:f>
              <c:numCache>
                <c:formatCode>General</c:formatCode>
                <c:ptCount val="15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3</c:v>
                </c:pt>
                <c:pt idx="13">
                  <c:v>1</c:v>
                </c:pt>
                <c:pt idx="14">
                  <c:v>0</c:v>
                </c:pt>
              </c:numCache>
            </c:numRef>
          </c:val>
        </c:ser>
        <c:marker val="1"/>
        <c:axId val="57479936"/>
        <c:axId val="57481856"/>
      </c:lineChart>
      <c:catAx>
        <c:axId val="57479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SEMANAS</a:t>
                </a:r>
              </a:p>
            </c:rich>
          </c:tx>
          <c:layout/>
        </c:title>
        <c:tickLblPos val="nextTo"/>
        <c:crossAx val="57481856"/>
        <c:crosses val="autoZero"/>
        <c:auto val="1"/>
        <c:lblAlgn val="ctr"/>
        <c:lblOffset val="100"/>
      </c:catAx>
      <c:valAx>
        <c:axId val="57481856"/>
        <c:scaling>
          <c:orientation val="minMax"/>
        </c:scaling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 dirty="0"/>
                  <a:t>CASOS</a:t>
                </a:r>
              </a:p>
            </c:rich>
          </c:tx>
          <c:layout>
            <c:manualLayout>
              <c:xMode val="edge"/>
              <c:yMode val="edge"/>
              <c:x val="2.1102907546732539E-3"/>
              <c:y val="0.2965140344718058"/>
            </c:manualLayout>
          </c:layout>
        </c:title>
        <c:numFmt formatCode="General" sourceLinked="1"/>
        <c:tickLblPos val="nextTo"/>
        <c:crossAx val="57479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863338902936707E-2"/>
          <c:y val="0.13538026120228938"/>
          <c:w val="0.28847401869835232"/>
          <c:h val="0.25579031787693179"/>
        </c:manualLayout>
      </c:layout>
      <c:txPr>
        <a:bodyPr/>
        <a:lstStyle/>
        <a:p>
          <a:pPr>
            <a:defRPr sz="900"/>
          </a:pPr>
          <a:endParaRPr lang="es-MX"/>
        </a:p>
      </c:txPr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A421C-3ACC-44F3-9EC5-347F00800711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454B7-A0BF-48A0-8785-0DC577404638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863942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454B7-A0BF-48A0-8785-0DC577404638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4061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454B7-A0BF-48A0-8785-0DC577404638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406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3D09-358B-4DD8-8F83-1C73D9174C48}" type="datetimeFigureOut">
              <a:rPr lang="es-MX" smtClean="0"/>
              <a:pPr/>
              <a:t>13/08/2016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103D-13A2-4E59-BA68-565F6BE891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2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Excel_Worksheet4.xlsx"/><Relationship Id="rId5" Type="http://schemas.openxmlformats.org/officeDocument/2006/relationships/package" Target="../embeddings/Microsoft_Excel_Worksheet3.xlsx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Excel_Worksheet5.xlsx"/><Relationship Id="rId5" Type="http://schemas.openxmlformats.org/officeDocument/2006/relationships/chart" Target="../charts/chart3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2016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  SEMANA  # 13 AÑO 2016</a:t>
            </a:r>
            <a:endParaRPr lang="es-MX" sz="2800" dirty="0"/>
          </a:p>
        </p:txBody>
      </p:sp>
      <p:pic>
        <p:nvPicPr>
          <p:cNvPr id="5" name="4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620688"/>
            <a:ext cx="2894629" cy="85946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499992" y="5229200"/>
            <a:ext cx="43204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FUENTE: PLATAFORMA SINAVE. SUIVE WINDOWS. SSA</a:t>
            </a:r>
          </a:p>
          <a:p>
            <a:r>
              <a:rPr lang="es-MX" sz="1000" dirty="0" smtClean="0"/>
              <a:t>CORTE DE INFORMACION AL   14 - 04 -2016   </a:t>
            </a:r>
          </a:p>
          <a:p>
            <a:r>
              <a:rPr lang="es-MX" sz="1000" dirty="0" smtClean="0"/>
              <a:t>DEPARTAMENTO DE VIGILANCIA EPIDEMIOLOGICA</a:t>
            </a:r>
          </a:p>
          <a:p>
            <a:r>
              <a:rPr lang="es-MX" sz="1000" dirty="0" smtClean="0"/>
              <a:t>RESPONSABLE: DR. MAURICIO E. BERNAL HERNANDEZ</a:t>
            </a:r>
          </a:p>
          <a:p>
            <a:r>
              <a:rPr lang="es-MX" sz="1000" dirty="0" smtClean="0"/>
              <a:t>APOYO TECNICO: ING. ERNESTO NAVARRO HIGUERA</a:t>
            </a:r>
          </a:p>
          <a:p>
            <a:endParaRPr lang="es-MX" sz="1200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3379"/>
            <a:ext cx="2021588" cy="12667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940093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2212"/>
            <a:ext cx="1491391" cy="934540"/>
          </a:xfrm>
          <a:prstGeom prst="rect">
            <a:avLst/>
          </a:prstGeom>
        </p:spPr>
      </p:pic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80693091"/>
              </p:ext>
            </p:extLst>
          </p:nvPr>
        </p:nvGraphicFramePr>
        <p:xfrm>
          <a:off x="899592" y="1700808"/>
          <a:ext cx="6336704" cy="4392488"/>
        </p:xfrm>
        <a:graphic>
          <a:graphicData uri="http://schemas.openxmlformats.org/presentationml/2006/ole">
            <p:oleObj spid="_x0000_s1041" name="Hoja de cálculo" r:id="rId5" imgW="5533899" imgH="7229605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1362927" cy="854042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843808" y="1151471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INFLUENZA 2016</a:t>
            </a:r>
            <a:endParaRPr lang="es-MX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247" t="17206" r="26354" b="6250"/>
          <a:stretch/>
        </p:blipFill>
        <p:spPr bwMode="auto">
          <a:xfrm>
            <a:off x="437390" y="1596753"/>
            <a:ext cx="8484046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431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2771800" y="1124744"/>
            <a:ext cx="2736304" cy="504056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Arial Narrow" pitchFamily="34" charset="0"/>
              </a:rPr>
              <a:t>INFLUENZA  2016</a:t>
            </a:r>
            <a:endParaRPr lang="es-MX" sz="1400" dirty="0">
              <a:latin typeface="Arial Narrow" pitchFamily="34" charset="0"/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V="1">
            <a:off x="4824028" y="2636912"/>
            <a:ext cx="0" cy="2304256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843808" y="4339183"/>
            <a:ext cx="648072" cy="246221"/>
          </a:xfrm>
          <a:prstGeom prst="rect">
            <a:avLst/>
          </a:prstGeom>
          <a:solidFill>
            <a:schemeClr val="accent1">
              <a:alpha val="2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000" dirty="0" smtClean="0"/>
              <a:t>2015</a:t>
            </a:r>
            <a:endParaRPr lang="es-MX" sz="1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452320" y="2348880"/>
            <a:ext cx="504056" cy="24622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1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2016</a:t>
            </a:r>
            <a:endParaRPr lang="es-MX" sz="1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196816" y="5630232"/>
            <a:ext cx="5076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FUENTE: PLATAFORMA SINAVE- PERIODO SEMANA 39-2015 A SEMANA 14 DEL 2016</a:t>
            </a:r>
            <a:endParaRPr lang="es-MX" sz="1100" dirty="0"/>
          </a:p>
        </p:txBody>
      </p:sp>
      <p:graphicFrame>
        <p:nvGraphicFramePr>
          <p:cNvPr id="13" name="5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513776313"/>
              </p:ext>
            </p:extLst>
          </p:nvPr>
        </p:nvGraphicFramePr>
        <p:xfrm>
          <a:off x="395536" y="1785938"/>
          <a:ext cx="8064895" cy="384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76701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sp>
        <p:nvSpPr>
          <p:cNvPr id="14" name="13 Título"/>
          <p:cNvSpPr>
            <a:spLocks noGrp="1"/>
          </p:cNvSpPr>
          <p:nvPr>
            <p:ph type="title"/>
          </p:nvPr>
        </p:nvSpPr>
        <p:spPr>
          <a:xfrm>
            <a:off x="2771800" y="1124744"/>
            <a:ext cx="2736304" cy="504056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Arial Narrow" pitchFamily="34" charset="0"/>
              </a:rPr>
              <a:t>INFLUENZA  2016</a:t>
            </a:r>
            <a:endParaRPr lang="es-MX" sz="1400" dirty="0">
              <a:latin typeface="Arial Narrow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196816" y="5630232"/>
            <a:ext cx="50765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/>
              <a:t>FUENTE: PLATAFORMA SINAVE- PERIODO SEMANA 39-2015 A SEMANA 14 DEL 2016</a:t>
            </a:r>
            <a:endParaRPr lang="es-MX" sz="1100" dirty="0"/>
          </a:p>
        </p:txBody>
      </p:sp>
      <p:graphicFrame>
        <p:nvGraphicFramePr>
          <p:cNvPr id="15" name="2 Gráfico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63067930"/>
              </p:ext>
            </p:extLst>
          </p:nvPr>
        </p:nvGraphicFramePr>
        <p:xfrm>
          <a:off x="971600" y="1916832"/>
          <a:ext cx="712879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25411326"/>
              </p:ext>
            </p:extLst>
          </p:nvPr>
        </p:nvGraphicFramePr>
        <p:xfrm>
          <a:off x="1331640" y="4869160"/>
          <a:ext cx="4581525" cy="390525"/>
        </p:xfrm>
        <a:graphic>
          <a:graphicData uri="http://schemas.openxmlformats.org/presentationml/2006/ole">
            <p:oleObj spid="_x0000_s5122" name="Hoja de cálculo" r:id="rId7" imgW="4581513" imgH="390647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93706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5736" y="764637"/>
            <a:ext cx="4104456" cy="1143000"/>
          </a:xfrm>
        </p:spPr>
        <p:txBody>
          <a:bodyPr>
            <a:normAutofit/>
          </a:bodyPr>
          <a:lstStyle/>
          <a:p>
            <a:r>
              <a:rPr lang="es-MX" sz="1200" dirty="0" smtClean="0"/>
              <a:t> INFLUENZA 2016: RED NEGATIVA DE INFLUENZA</a:t>
            </a:r>
            <a:endParaRPr lang="es-MX" sz="12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8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73017"/>
            <a:ext cx="1512168" cy="947560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24838058"/>
              </p:ext>
            </p:extLst>
          </p:nvPr>
        </p:nvGraphicFramePr>
        <p:xfrm>
          <a:off x="457202" y="1916834"/>
          <a:ext cx="8229595" cy="3384377"/>
        </p:xfrm>
        <a:graphic>
          <a:graphicData uri="http://schemas.openxmlformats.org/drawingml/2006/table">
            <a:tbl>
              <a:tblPr/>
              <a:tblGrid>
                <a:gridCol w="293020"/>
                <a:gridCol w="1081919"/>
                <a:gridCol w="2394247"/>
                <a:gridCol w="653660"/>
                <a:gridCol w="310550"/>
                <a:gridCol w="550977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  <a:gridCol w="210373"/>
              </a:tblGrid>
              <a:tr h="19908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Semana con casos reportados.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Semana sin casos reportados pero con Red Negativa reportada.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Semana sin casos reportados y sin Red Negativa reportada.</a:t>
                      </a: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18" marR="7518" marT="751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IdEnt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Entidad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Unidad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CLUES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USMI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Institución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S01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S02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S03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S04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S05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S06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S07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S08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S09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S10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S11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S12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S13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S14</a:t>
                      </a:r>
                    </a:p>
                  </a:txBody>
                  <a:tcPr marL="7518" marR="7518" marT="75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HGSMF 26 CABO SAN LUCAS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BSIMS000154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IMSS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HGSMF 2 CD.CONSTITUCION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BSIMS000014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IMSS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HGSMF 6 SAN JOSE DEL CABO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BSIMS000142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IMSS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HGZMF 1 LA PAZ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BSIMS000113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IMSS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DR. CARLOS ESTRADA RUIBAL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BSIST000072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ISSSTE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C.S. C/ HOSPITALIZACION ADAN G. VELARDE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BSSSA000192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C.S. CIUDAD CONSTITUCIÓN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BSSSA000035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COMUNITARIO LORETO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BSSSA000933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GENERAL DE CABO SAN LUCAS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BSSSA001131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GENERAL JUAN MARIA DE SALVATIERRA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BSSSA001213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GENERAL RENE HABIFF GUIJOSA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BSSSA000011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99081">
                <a:tc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BAJA CALIFORNIA SUR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HOSPITAL GENERAL  RAUL A. CARRILLO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BSSSA000595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SÍ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SSA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RN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18" marR="7518" marT="75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7783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39753" y="1124744"/>
            <a:ext cx="3960440" cy="648072"/>
          </a:xfrm>
        </p:spPr>
        <p:txBody>
          <a:bodyPr>
            <a:normAutofit/>
          </a:bodyPr>
          <a:lstStyle/>
          <a:p>
            <a:r>
              <a:rPr lang="es-MX" sz="2000" dirty="0" smtClean="0"/>
              <a:t>DENGUE 2016</a:t>
            </a:r>
            <a:endParaRPr lang="es-MX" sz="20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1907704" y="1844824"/>
          <a:ext cx="4953000" cy="1390650"/>
        </p:xfrm>
        <a:graphic>
          <a:graphicData uri="http://schemas.openxmlformats.org/presentationml/2006/ole">
            <p:oleObj spid="_x0000_s2078" name="Hoja de cálculo" r:id="rId5" imgW="4952880" imgH="1390740" progId="Excel.Sheet.12">
              <p:embed/>
            </p:oleObj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259632" y="3717032"/>
          <a:ext cx="6264696" cy="2160240"/>
        </p:xfrm>
        <a:graphic>
          <a:graphicData uri="http://schemas.openxmlformats.org/presentationml/2006/ole">
            <p:oleObj spid="_x0000_s2079" name="Hoja de cálculo" r:id="rId6" imgW="5038740" imgH="199081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45368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1124744"/>
            <a:ext cx="4104456" cy="792088"/>
          </a:xfrm>
        </p:spPr>
        <p:txBody>
          <a:bodyPr>
            <a:normAutofit/>
          </a:bodyPr>
          <a:lstStyle/>
          <a:p>
            <a:r>
              <a:rPr lang="es-MX" sz="1800" dirty="0" smtClean="0"/>
              <a:t>DENGUE 2016</a:t>
            </a:r>
            <a:endParaRPr lang="es-MX" sz="1800" dirty="0"/>
          </a:p>
        </p:txBody>
      </p:sp>
      <p:pic>
        <p:nvPicPr>
          <p:cNvPr id="6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476672"/>
            <a:ext cx="2462581" cy="859465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1371581" cy="859465"/>
          </a:xfrm>
          <a:prstGeom prst="rect">
            <a:avLst/>
          </a:prstGeom>
        </p:spPr>
      </p:pic>
      <p:graphicFrame>
        <p:nvGraphicFramePr>
          <p:cNvPr id="8" name="1 Gráfico"/>
          <p:cNvGraphicFramePr/>
          <p:nvPr/>
        </p:nvGraphicFramePr>
        <p:xfrm>
          <a:off x="899592" y="1700808"/>
          <a:ext cx="7296151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899592" y="5085184"/>
          <a:ext cx="2800350" cy="1438275"/>
        </p:xfrm>
        <a:graphic>
          <a:graphicData uri="http://schemas.openxmlformats.org/presentationml/2006/ole">
            <p:oleObj spid="_x0000_s3088" name="Hoja de cálculo" r:id="rId6" imgW="2800440" imgH="1438185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05174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898079"/>
            <a:ext cx="1371581" cy="859465"/>
          </a:xfrm>
          <a:prstGeom prst="rect">
            <a:avLst/>
          </a:prstGeom>
        </p:spPr>
      </p:pic>
      <p:pic>
        <p:nvPicPr>
          <p:cNvPr id="5" name="5 Imagen" descr="sLUD FEDERA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889347"/>
            <a:ext cx="2462581" cy="859465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2343181" y="1916832"/>
            <a:ext cx="381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CONCLUSIONES</a:t>
            </a:r>
            <a:endParaRPr lang="es-MX" sz="1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115616" y="2348880"/>
            <a:ext cx="727280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La información del sistema suive, para esta semana , esta respaldada  por una cobertura del 100% de registro de todas las unidades e instituciones de la Entidad, y en el prontuario que muestra la 20 principales causas de demanda de atención, se registra que las enfermedades mas frecuentes son las enfermedades trasmisibles: como la influenza, la varicela y la fiebre por dengue. En la misma forma destaca un incremento de las enfermedades crónicas , como la obesidad, la diabetes y la hipertensión.</a:t>
            </a:r>
          </a:p>
          <a:p>
            <a:endParaRPr lang="es-MX" sz="1200" dirty="0" smtClean="0"/>
          </a:p>
          <a:p>
            <a:r>
              <a:rPr lang="es-MX" sz="1200" dirty="0" smtClean="0"/>
              <a:t> Para la enfermedad estacional de la influenza,  se muestra una tabla de registro de casos observados por entidad federativa y corresponde al boletín nacional emitido por la DGE, a la semana # 14.  En la grafica  de la curva epidémica , se muestra el comportamiento estatal , y se observa un franco descenso en las ultimas semanas,, en otra grafica , se muestra la incidencia por municipio de la entidad,  y  La Paz es la mas elevada. En la información mostrada a  la fiebre por dengue , los datos registrados en la curva epidémica, muestran que el numero de casos probables es elevado, pero confirmados por laboratorio son bajos. </a:t>
            </a:r>
          </a:p>
          <a:p>
            <a:endParaRPr lang="es-MX" sz="1200" dirty="0" smtClean="0"/>
          </a:p>
          <a:p>
            <a:r>
              <a:rPr lang="es-MX" sz="1200" dirty="0" smtClean="0"/>
              <a:t>Finalmente debemos recordar que,  para el caso de la influenza, el periodo de trasmisión en esta temporada se retraso y por lo tanto, puede haber una prolongación en las próximas semanas , en ese sentido se debe de mantener la vigilancia epidemiológica muy alerta, y esto se refiere a que en algunas unidades monitoras de influenza han reportado red negativa sin casos, como lo muestra en cuadro de red negativa de influenza, lo cual  no es creíble y mas bien puede representar una falta de atención en los registros. Por lo tanto se debe de reforzar  este proceso</a:t>
            </a:r>
            <a:endParaRPr lang="es-MX" sz="1200" dirty="0"/>
          </a:p>
        </p:txBody>
      </p:sp>
    </p:spTree>
    <p:extLst>
      <p:ext uri="{BB962C8B-B14F-4D97-AF65-F5344CB8AC3E}">
        <p14:creationId xmlns="" xmlns:p14="http://schemas.microsoft.com/office/powerpoint/2010/main" val="6391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790</Words>
  <Application>Microsoft Office PowerPoint</Application>
  <PresentationFormat>Presentación en pantalla (4:3)</PresentationFormat>
  <Paragraphs>301</Paragraphs>
  <Slides>9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B.C.S.  PANORAMA EPIDEMIOLOGICO 2016</vt:lpstr>
      <vt:lpstr>MORBILIDAD GENERAL </vt:lpstr>
      <vt:lpstr>Diapositiva 3</vt:lpstr>
      <vt:lpstr>INFLUENZA  2016</vt:lpstr>
      <vt:lpstr>INFLUENZA  2016</vt:lpstr>
      <vt:lpstr> INFLUENZA 2016: RED NEGATIVA DE INFLUENZA</vt:lpstr>
      <vt:lpstr>DENGUE 2016</vt:lpstr>
      <vt:lpstr>DENGUE 2016</vt:lpstr>
      <vt:lpstr>Diapositiva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Mauricio Bernal Hernández</cp:lastModifiedBy>
  <cp:revision>99</cp:revision>
  <dcterms:created xsi:type="dcterms:W3CDTF">2014-01-30T02:50:58Z</dcterms:created>
  <dcterms:modified xsi:type="dcterms:W3CDTF">2016-08-13T18:54:23Z</dcterms:modified>
</cp:coreProperties>
</file>